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532"/>
    <a:srgbClr val="000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232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bleStyles" Target="tableStyles.xml"/><Relationship Id="rId1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588F-93B7-4205-ABFC-0BA5F6F9AD43}" type="datetimeFigureOut">
              <a:rPr lang="it-IT" smtClean="0"/>
              <a:t>06/09/17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3C37-A332-4211-A7B3-483F79BDC3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71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588F-93B7-4205-ABFC-0BA5F6F9AD43}" type="datetimeFigureOut">
              <a:rPr lang="it-IT" smtClean="0"/>
              <a:t>06/09/17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3C37-A332-4211-A7B3-483F79BDC3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59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588F-93B7-4205-ABFC-0BA5F6F9AD43}" type="datetimeFigureOut">
              <a:rPr lang="it-IT" smtClean="0"/>
              <a:t>06/09/17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3C37-A332-4211-A7B3-483F79BDC3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244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588F-93B7-4205-ABFC-0BA5F6F9AD43}" type="datetimeFigureOut">
              <a:rPr lang="it-IT" smtClean="0"/>
              <a:t>06/09/17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3C37-A332-4211-A7B3-483F79BDC3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17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588F-93B7-4205-ABFC-0BA5F6F9AD43}" type="datetimeFigureOut">
              <a:rPr lang="it-IT" smtClean="0"/>
              <a:t>06/09/17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3C37-A332-4211-A7B3-483F79BDC3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27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588F-93B7-4205-ABFC-0BA5F6F9AD43}" type="datetimeFigureOut">
              <a:rPr lang="it-IT" smtClean="0"/>
              <a:t>06/09/17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3C37-A332-4211-A7B3-483F79BDC3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38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588F-93B7-4205-ABFC-0BA5F6F9AD43}" type="datetimeFigureOut">
              <a:rPr lang="it-IT" smtClean="0"/>
              <a:t>06/09/17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3C37-A332-4211-A7B3-483F79BDC3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91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588F-93B7-4205-ABFC-0BA5F6F9AD43}" type="datetimeFigureOut">
              <a:rPr lang="it-IT" smtClean="0"/>
              <a:t>06/09/17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3C37-A332-4211-A7B3-483F79BDC3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72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588F-93B7-4205-ABFC-0BA5F6F9AD43}" type="datetimeFigureOut">
              <a:rPr lang="it-IT" smtClean="0"/>
              <a:t>06/09/17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3C37-A332-4211-A7B3-483F79BDC3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6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588F-93B7-4205-ABFC-0BA5F6F9AD43}" type="datetimeFigureOut">
              <a:rPr lang="it-IT" smtClean="0"/>
              <a:t>06/09/17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3C37-A332-4211-A7B3-483F79BDC3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97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588F-93B7-4205-ABFC-0BA5F6F9AD43}" type="datetimeFigureOut">
              <a:rPr lang="it-IT" smtClean="0"/>
              <a:t>06/09/17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3C37-A332-4211-A7B3-483F79BDC3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52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1588F-93B7-4205-ABFC-0BA5F6F9AD43}" type="datetimeFigureOut">
              <a:rPr lang="it-IT" smtClean="0"/>
              <a:t>06/09/17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3C37-A332-4211-A7B3-483F79BDC3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60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914401"/>
            <a:ext cx="12192000" cy="1145136"/>
          </a:xfrm>
          <a:prstGeom prst="rect">
            <a:avLst/>
          </a:prstGeom>
          <a:solidFill>
            <a:srgbClr val="E2E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52" y="153108"/>
            <a:ext cx="6879096" cy="327589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72284" y="4636505"/>
            <a:ext cx="6963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E2E532"/>
                </a:solidFill>
                <a:latin typeface="HelveticaNeueLT Std Extended" panose="020B0807040502030204" pitchFamily="34" charset="0"/>
              </a:rPr>
              <a:t>Il gran finale</a:t>
            </a:r>
            <a:endParaRPr lang="it-IT" sz="3200" dirty="0">
              <a:solidFill>
                <a:srgbClr val="E2E532"/>
              </a:solidFill>
              <a:latin typeface="HelveticaNeueLT Std Extended" panose="020B0807040502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14368" y="5555078"/>
            <a:ext cx="6963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E2E532"/>
                </a:solidFill>
                <a:latin typeface="HelveticaNeueLT Std Thin Ext" panose="020B0404020202020204" pitchFamily="34" charset="0"/>
              </a:rPr>
              <a:t>#</a:t>
            </a:r>
            <a:r>
              <a:rPr lang="it-IT" sz="2800" dirty="0" err="1" smtClean="0">
                <a:solidFill>
                  <a:srgbClr val="E2E532"/>
                </a:solidFill>
                <a:latin typeface="HelveticaNeueLT Std Thin Ext" panose="020B0404020202020204" pitchFamily="34" charset="0"/>
              </a:rPr>
              <a:t>FVGlive</a:t>
            </a:r>
            <a:endParaRPr lang="it-IT" sz="2800" dirty="0">
              <a:solidFill>
                <a:srgbClr val="E2E532"/>
              </a:solidFill>
              <a:latin typeface="HelveticaNeueLT Std Thin Ext" panose="020B0404020202020204" pitchFamily="34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4222543" y="5339172"/>
            <a:ext cx="3662746" cy="0"/>
          </a:xfrm>
          <a:prstGeom prst="line">
            <a:avLst/>
          </a:prstGeom>
          <a:ln w="28575" cap="rnd">
            <a:solidFill>
              <a:srgbClr val="E2E53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3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0707"/>
            <a:ext cx="12192001" cy="129729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65921" y="490044"/>
            <a:ext cx="10100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2E532"/>
              </a:buClr>
              <a:buSzPct val="130000"/>
            </a:pPr>
            <a:r>
              <a:rPr lang="it-IT" sz="2800" b="1" dirty="0" smtClean="0">
                <a:solidFill>
                  <a:srgbClr val="000C3E"/>
                </a:solidFill>
                <a:latin typeface="HelveticaNeueLT Std Extended" panose="020B0807040502030204" pitchFamily="34" charset="0"/>
              </a:rPr>
              <a:t>4° classificato</a:t>
            </a:r>
            <a:endParaRPr lang="it-IT" sz="2800" b="1" dirty="0">
              <a:solidFill>
                <a:srgbClr val="000C3E"/>
              </a:solidFill>
              <a:latin typeface="HelveticaNeueLT Std Extended" panose="020B0807040502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58391" y="2949174"/>
            <a:ext cx="591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2E532"/>
              </a:buClr>
              <a:buSzPct val="130000"/>
            </a:pPr>
            <a:r>
              <a:rPr lang="it-IT" sz="3600" b="1" dirty="0" smtClean="0">
                <a:solidFill>
                  <a:srgbClr val="000C3E"/>
                </a:solidFill>
                <a:latin typeface="HelveticaNeueLT Std Med Ext" panose="020B0707030502030204" pitchFamily="34" charset="0"/>
              </a:rPr>
              <a:t>Sostenere </a:t>
            </a:r>
            <a:r>
              <a:rPr lang="it-IT" sz="3600" b="1" smtClean="0">
                <a:solidFill>
                  <a:srgbClr val="000C3E"/>
                </a:solidFill>
                <a:latin typeface="HelveticaNeueLT Std Med Ext" panose="020B0707030502030204" pitchFamily="34" charset="0"/>
              </a:rPr>
              <a:t>la sostenibilità</a:t>
            </a:r>
            <a:endParaRPr lang="it-IT" sz="3600" b="1" dirty="0">
              <a:solidFill>
                <a:srgbClr val="000C3E"/>
              </a:solidFill>
              <a:latin typeface="HelveticaNeueLT Std Med Ext" panose="020B0707030502030204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0" y="1042554"/>
            <a:ext cx="4194313" cy="0"/>
          </a:xfrm>
          <a:prstGeom prst="line">
            <a:avLst/>
          </a:prstGeom>
          <a:ln w="28575" cap="rnd">
            <a:solidFill>
              <a:srgbClr val="E2E53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6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0707"/>
            <a:ext cx="12192001" cy="129729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962861" y="59785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E2E532"/>
                </a:solidFill>
                <a:latin typeface="HelveticaNeueLT Std Blk" panose="020B0904020202020204" pitchFamily="34" charset="0"/>
              </a:rPr>
              <a:t>1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65921" y="490044"/>
            <a:ext cx="10100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2E532"/>
              </a:buClr>
              <a:buSzPct val="130000"/>
            </a:pPr>
            <a:r>
              <a:rPr lang="it-IT" sz="2800" b="1" dirty="0" smtClean="0">
                <a:solidFill>
                  <a:srgbClr val="000C3E"/>
                </a:solidFill>
                <a:latin typeface="HelveticaNeueLT Std Extended" panose="020B0807040502030204" pitchFamily="34" charset="0"/>
              </a:rPr>
              <a:t>3° classificato</a:t>
            </a:r>
            <a:endParaRPr lang="it-IT" sz="2800" b="1" dirty="0">
              <a:solidFill>
                <a:srgbClr val="000C3E"/>
              </a:solidFill>
              <a:latin typeface="HelveticaNeueLT Std Extended" panose="020B0807040502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74121" y="2118178"/>
            <a:ext cx="7443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2E532"/>
              </a:buClr>
              <a:buSzPct val="130000"/>
            </a:pPr>
            <a:r>
              <a:rPr lang="it-IT" sz="3600" b="1" dirty="0">
                <a:solidFill>
                  <a:srgbClr val="000C3E"/>
                </a:solidFill>
                <a:latin typeface="HelveticaNeueLT Std Med Ext" panose="020B0707030502030204" pitchFamily="34" charset="0"/>
              </a:rPr>
              <a:t>Diversificare, de-</a:t>
            </a:r>
            <a:r>
              <a:rPr lang="it-IT" sz="3600" b="1" dirty="0" err="1">
                <a:solidFill>
                  <a:srgbClr val="000C3E"/>
                </a:solidFill>
                <a:latin typeface="HelveticaNeueLT Std Med Ext" panose="020B0707030502030204" pitchFamily="34" charset="0"/>
              </a:rPr>
              <a:t>stagionalizzare</a:t>
            </a:r>
            <a:r>
              <a:rPr lang="it-IT" sz="3600" b="1" dirty="0">
                <a:solidFill>
                  <a:srgbClr val="000C3E"/>
                </a:solidFill>
                <a:latin typeface="HelveticaNeueLT Std Med Ext" panose="020B0707030502030204" pitchFamily="34" charset="0"/>
              </a:rPr>
              <a:t>, cultura, natura, gastronomia e qualità per reinventare le nostre </a:t>
            </a:r>
            <a:r>
              <a:rPr lang="it-IT" sz="3600" b="1" dirty="0" smtClean="0">
                <a:solidFill>
                  <a:srgbClr val="000C3E"/>
                </a:solidFill>
                <a:latin typeface="HelveticaNeueLT Std Med Ext" panose="020B0707030502030204" pitchFamily="34" charset="0"/>
              </a:rPr>
              <a:t>vocazioni </a:t>
            </a:r>
            <a:r>
              <a:rPr lang="it-IT" sz="3600" b="1" dirty="0">
                <a:solidFill>
                  <a:srgbClr val="000C3E"/>
                </a:solidFill>
                <a:latin typeface="HelveticaNeueLT Std Med Ext" panose="020B0707030502030204" pitchFamily="34" charset="0"/>
              </a:rPr>
              <a:t>originarie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0" y="1042554"/>
            <a:ext cx="4194313" cy="0"/>
          </a:xfrm>
          <a:prstGeom prst="line">
            <a:avLst/>
          </a:prstGeom>
          <a:ln w="28575" cap="rnd">
            <a:solidFill>
              <a:srgbClr val="E2E53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0707"/>
            <a:ext cx="12192001" cy="129729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65921" y="490044"/>
            <a:ext cx="10100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2E532"/>
              </a:buClr>
              <a:buSzPct val="130000"/>
            </a:pPr>
            <a:r>
              <a:rPr lang="it-IT" sz="2800" b="1" dirty="0" smtClean="0">
                <a:solidFill>
                  <a:srgbClr val="000C3E"/>
                </a:solidFill>
                <a:latin typeface="HelveticaNeueLT Std Extended" panose="020B0807040502030204" pitchFamily="34" charset="0"/>
              </a:rPr>
              <a:t>5° classificato</a:t>
            </a:r>
            <a:endParaRPr lang="it-IT" sz="2800" b="1" dirty="0">
              <a:solidFill>
                <a:srgbClr val="000C3E"/>
              </a:solidFill>
              <a:latin typeface="HelveticaNeueLT Std Extended" panose="020B0807040502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13184" y="1735980"/>
            <a:ext cx="96531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2E532"/>
              </a:buClr>
              <a:buSzPct val="130000"/>
            </a:pPr>
            <a:r>
              <a:rPr lang="it-IT" sz="3600" b="1" dirty="0">
                <a:solidFill>
                  <a:srgbClr val="000C3E"/>
                </a:solidFill>
                <a:latin typeface="HelveticaNeueLT Std Med Ext" panose="020B0707030502030204" pitchFamily="34" charset="0"/>
              </a:rPr>
              <a:t>usare la conoscenza del </a:t>
            </a:r>
            <a:r>
              <a:rPr lang="it-IT" sz="3600" b="1" dirty="0" smtClean="0">
                <a:solidFill>
                  <a:srgbClr val="000C3E"/>
                </a:solidFill>
                <a:latin typeface="HelveticaNeueLT Std Med Ext" panose="020B0707030502030204" pitchFamily="34" charset="0"/>
              </a:rPr>
              <a:t>nostro patrimonio </a:t>
            </a:r>
            <a:r>
              <a:rPr lang="it-IT" sz="3600" b="1" dirty="0">
                <a:solidFill>
                  <a:srgbClr val="000C3E"/>
                </a:solidFill>
                <a:latin typeface="HelveticaNeueLT Std Med Ext" panose="020B0707030502030204" pitchFamily="34" charset="0"/>
              </a:rPr>
              <a:t>culturale, naturalistico e di tradizione come volano </a:t>
            </a:r>
            <a:r>
              <a:rPr lang="it-IT" sz="3600" b="1" dirty="0" smtClean="0">
                <a:solidFill>
                  <a:srgbClr val="000C3E"/>
                </a:solidFill>
                <a:latin typeface="HelveticaNeueLT Std Med Ext" panose="020B0707030502030204" pitchFamily="34" charset="0"/>
              </a:rPr>
              <a:t>per far </a:t>
            </a:r>
            <a:r>
              <a:rPr lang="it-IT" sz="3600" b="1" dirty="0">
                <a:solidFill>
                  <a:srgbClr val="000C3E"/>
                </a:solidFill>
                <a:latin typeface="HelveticaNeueLT Std Med Ext" panose="020B0707030502030204" pitchFamily="34" charset="0"/>
              </a:rPr>
              <a:t>crescere la consapevolezza che la sostenibilità </a:t>
            </a:r>
            <a:r>
              <a:rPr lang="it-IT" sz="3600" b="1" dirty="0" smtClean="0">
                <a:solidFill>
                  <a:srgbClr val="000C3E"/>
                </a:solidFill>
                <a:latin typeface="HelveticaNeueLT Std Med Ext" panose="020B0707030502030204" pitchFamily="34" charset="0"/>
              </a:rPr>
              <a:t>“conviene”, </a:t>
            </a:r>
            <a:r>
              <a:rPr lang="it-IT" sz="3600" b="1" dirty="0">
                <a:solidFill>
                  <a:srgbClr val="000C3E"/>
                </a:solidFill>
                <a:latin typeface="HelveticaNeueLT Std Med Ext" panose="020B0707030502030204" pitchFamily="34" charset="0"/>
              </a:rPr>
              <a:t>creando un eco-sistema turistico coerente con le singole </a:t>
            </a:r>
            <a:r>
              <a:rPr lang="it-IT" sz="3600" b="1" dirty="0" smtClean="0">
                <a:solidFill>
                  <a:srgbClr val="000C3E"/>
                </a:solidFill>
                <a:latin typeface="HelveticaNeueLT Std Med Ext" panose="020B0707030502030204" pitchFamily="34" charset="0"/>
              </a:rPr>
              <a:t>tipicità</a:t>
            </a:r>
            <a:endParaRPr lang="it-IT" sz="3600" b="1" dirty="0">
              <a:solidFill>
                <a:srgbClr val="000C3E"/>
              </a:solidFill>
              <a:latin typeface="HelveticaNeueLT Std Med Ext" panose="020B0707030502030204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0" y="1042554"/>
            <a:ext cx="4194313" cy="0"/>
          </a:xfrm>
          <a:prstGeom prst="line">
            <a:avLst/>
          </a:prstGeom>
          <a:ln w="28575" cap="rnd">
            <a:solidFill>
              <a:srgbClr val="E2E53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6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0707"/>
            <a:ext cx="12192001" cy="1297293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0" y="1042554"/>
            <a:ext cx="4194313" cy="0"/>
          </a:xfrm>
          <a:prstGeom prst="line">
            <a:avLst/>
          </a:prstGeom>
          <a:ln w="28575" cap="rnd">
            <a:solidFill>
              <a:srgbClr val="E2E53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55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0707"/>
            <a:ext cx="12192001" cy="1297293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0" y="1042554"/>
            <a:ext cx="4194313" cy="0"/>
          </a:xfrm>
          <a:prstGeom prst="line">
            <a:avLst/>
          </a:prstGeom>
          <a:ln w="28575" cap="rnd">
            <a:solidFill>
              <a:srgbClr val="E2E53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6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69</Words>
  <Application>Microsoft Macintosh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Calibri</vt:lpstr>
      <vt:lpstr>Calibri Light</vt:lpstr>
      <vt:lpstr>HelveticaNeueLT Std Blk</vt:lpstr>
      <vt:lpstr>HelveticaNeueLT Std Extended</vt:lpstr>
      <vt:lpstr>HelveticaNeueLT Std Med Ext</vt:lpstr>
      <vt:lpstr>HelveticaNeueLT Std Thin Ext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 Niero</dc:creator>
  <cp:lastModifiedBy>Andrea Mancini</cp:lastModifiedBy>
  <cp:revision>13</cp:revision>
  <dcterms:created xsi:type="dcterms:W3CDTF">2017-08-09T08:35:59Z</dcterms:created>
  <dcterms:modified xsi:type="dcterms:W3CDTF">2017-09-06T12:15:23Z</dcterms:modified>
</cp:coreProperties>
</file>